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0" saveSubsetFonts="1">
  <p:sldMasterIdLst>
    <p:sldMasterId id="2147483780" r:id="rId1"/>
  </p:sldMasterIdLst>
  <p:sldIdLst>
    <p:sldId id="283" r:id="rId2"/>
    <p:sldId id="284" r:id="rId3"/>
    <p:sldId id="291" r:id="rId4"/>
    <p:sldId id="285" r:id="rId5"/>
    <p:sldId id="286" r:id="rId6"/>
    <p:sldId id="287" r:id="rId7"/>
    <p:sldId id="288" r:id="rId8"/>
    <p:sldId id="289" r:id="rId9"/>
    <p:sldId id="257" r:id="rId10"/>
    <p:sldId id="292" r:id="rId11"/>
    <p:sldId id="259" r:id="rId12"/>
    <p:sldId id="293" r:id="rId13"/>
    <p:sldId id="261" r:id="rId14"/>
    <p:sldId id="294" r:id="rId15"/>
    <p:sldId id="263" r:id="rId16"/>
    <p:sldId id="295" r:id="rId17"/>
    <p:sldId id="279" r:id="rId18"/>
    <p:sldId id="296" r:id="rId19"/>
    <p:sldId id="267" r:id="rId20"/>
    <p:sldId id="297" r:id="rId21"/>
    <p:sldId id="269" r:id="rId22"/>
    <p:sldId id="298" r:id="rId23"/>
    <p:sldId id="280" r:id="rId24"/>
    <p:sldId id="299" r:id="rId25"/>
    <p:sldId id="281" r:id="rId26"/>
    <p:sldId id="300" r:id="rId27"/>
    <p:sldId id="282" r:id="rId28"/>
    <p:sldId id="301" r:id="rId29"/>
    <p:sldId id="277" r:id="rId30"/>
  </p:sldIdLst>
  <p:sldSz cx="10801350" cy="738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504"/>
    <a:srgbClr val="CC05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4" d="100"/>
          <a:sy n="54" d="100"/>
        </p:scale>
        <p:origin x="-72" y="-300"/>
      </p:cViewPr>
      <p:guideLst>
        <p:guide orient="horz" pos="2325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61416"/>
            <a:ext cx="10801350" cy="32188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0801350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854304"/>
            <a:ext cx="10801350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22067"/>
            <a:ext cx="10801350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922" y="5437337"/>
            <a:ext cx="6658718" cy="9492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770" y="3370838"/>
            <a:ext cx="8475884" cy="1929730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0281" y="787230"/>
            <a:ext cx="7560945" cy="37393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77" y="405193"/>
            <a:ext cx="2430304" cy="5637278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6609" y="787232"/>
            <a:ext cx="5704595" cy="5267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50169" y="787231"/>
            <a:ext cx="7560945" cy="3739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61416"/>
            <a:ext cx="10801350" cy="32188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0801350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54304"/>
            <a:ext cx="10801350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22067"/>
            <a:ext cx="10801350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713" y="2338111"/>
            <a:ext cx="7048125" cy="2607902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05" y="4958408"/>
            <a:ext cx="7052646" cy="89908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50168" y="787230"/>
            <a:ext cx="3953294" cy="3739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87086" y="787231"/>
            <a:ext cx="3953294" cy="3739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787232"/>
            <a:ext cx="3953294" cy="6884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6053" y="1506973"/>
            <a:ext cx="3953294" cy="29521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9626" y="787232"/>
            <a:ext cx="3953294" cy="6884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1505580"/>
            <a:ext cx="3953294" cy="295211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183" y="2378095"/>
            <a:ext cx="4295125" cy="1354337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092" y="787231"/>
            <a:ext cx="4745181" cy="526750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749" y="3764186"/>
            <a:ext cx="4002854" cy="23024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61416"/>
            <a:ext cx="10801350" cy="32188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0801350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54304"/>
            <a:ext cx="10801350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22067"/>
            <a:ext cx="10801350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6300" y="1230048"/>
            <a:ext cx="4860608" cy="336601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7004" y="1087442"/>
            <a:ext cx="4363672" cy="232775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086" y="4804420"/>
            <a:ext cx="7540554" cy="1230048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4214"/>
            <a:ext cx="10801350" cy="188607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801350" cy="54942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055289"/>
            <a:ext cx="10801350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22067"/>
            <a:ext cx="10801350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8323" y="4705141"/>
            <a:ext cx="7692904" cy="1230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788027"/>
            <a:ext cx="7560945" cy="373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0911" y="6642261"/>
            <a:ext cx="2970371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3E6DCE-3DDA-4EAE-A195-C65EE36CEBFB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69" y="6642261"/>
            <a:ext cx="3960496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563" y="6642261"/>
            <a:ext cx="2160270" cy="39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807CAF-3DDC-4C90-9782-C52BA23655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1181847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51B7500D-B0A7-477F-A750-BEE8F43BDD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801350" cy="73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rotunjite 3">
            <a:extLst>
              <a:ext uri="{FF2B5EF4-FFF2-40B4-BE49-F238E27FC236}">
                <a16:creationId xmlns:a16="http://schemas.microsoft.com/office/drawing/2014/main" xmlns="" id="{8614BA38-3122-4526-A377-313094BC0B83}"/>
              </a:ext>
            </a:extLst>
          </p:cNvPr>
          <p:cNvSpPr/>
          <p:nvPr/>
        </p:nvSpPr>
        <p:spPr>
          <a:xfrm>
            <a:off x="767465" y="604235"/>
            <a:ext cx="9554703" cy="42296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Drepturile</a:t>
            </a:r>
            <a:r>
              <a:rPr lang="ro-RO" sz="12000" dirty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ro-RO" sz="1200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Copilului</a:t>
            </a:r>
            <a:endParaRPr lang="en-US" sz="1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3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dina\Desktop\PROIECTE\Conferinta eTwinning\Drepturi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7" y="0"/>
            <a:ext cx="10827357" cy="73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9.png">
            <a:extLst>
              <a:ext uri="{FF2B5EF4-FFF2-40B4-BE49-F238E27FC236}">
                <a16:creationId xmlns:a16="http://schemas.microsoft.com/office/drawing/2014/main" xmlns="" id="{CA8EB5C3-13CD-4623-A522-4E958446899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"/>
            <a:ext cx="10801350" cy="7261382"/>
          </a:xfrm>
          <a:prstGeom prst="rect">
            <a:avLst/>
          </a:prstGeom>
          <a:ln/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01B4104B-8C34-4D13-9CD7-E0443AF7A5F0}"/>
              </a:ext>
            </a:extLst>
          </p:cNvPr>
          <p:cNvSpPr/>
          <p:nvPr/>
        </p:nvSpPr>
        <p:spPr>
          <a:xfrm>
            <a:off x="422816" y="1398369"/>
            <a:ext cx="3837321" cy="196807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reptunghi: colțuri rotunjite 4">
            <a:extLst>
              <a:ext uri="{FF2B5EF4-FFF2-40B4-BE49-F238E27FC236}">
                <a16:creationId xmlns:a16="http://schemas.microsoft.com/office/drawing/2014/main" xmlns="" id="{0AC3CEBB-4328-474A-82FB-E98C27AB43A7}"/>
              </a:ext>
            </a:extLst>
          </p:cNvPr>
          <p:cNvSpPr/>
          <p:nvPr/>
        </p:nvSpPr>
        <p:spPr>
          <a:xfrm>
            <a:off x="422817" y="1605536"/>
            <a:ext cx="4082484" cy="15537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400" dirty="0"/>
              <a:t>să fie educați...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743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dina\Desktop\PROIECTE\Conferinta eTwinning\Drepturi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7" y="0"/>
            <a:ext cx="10853363" cy="73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3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3.png">
            <a:extLst>
              <a:ext uri="{FF2B5EF4-FFF2-40B4-BE49-F238E27FC236}">
                <a16:creationId xmlns:a16="http://schemas.microsoft.com/office/drawing/2014/main" xmlns="" id="{77F16160-72F3-42D8-A4AC-8D27979B5D2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5323"/>
            <a:ext cx="10801350" cy="7494445"/>
          </a:xfrm>
          <a:prstGeom prst="rect">
            <a:avLst/>
          </a:prstGeom>
          <a:ln/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35F24A96-757D-4EDB-AE06-C0FA0875690E}"/>
              </a:ext>
            </a:extLst>
          </p:cNvPr>
          <p:cNvSpPr/>
          <p:nvPr/>
        </p:nvSpPr>
        <p:spPr>
          <a:xfrm>
            <a:off x="440582" y="1795437"/>
            <a:ext cx="3425166" cy="117394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xmlns="" id="{51923B35-25ED-440B-B25B-C413E276BB72}"/>
              </a:ext>
            </a:extLst>
          </p:cNvPr>
          <p:cNvSpPr/>
          <p:nvPr/>
        </p:nvSpPr>
        <p:spPr>
          <a:xfrm>
            <a:off x="653768" y="2831269"/>
            <a:ext cx="2828248" cy="103583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reptunghi: colțuri rotunjite 5">
            <a:extLst>
              <a:ext uri="{FF2B5EF4-FFF2-40B4-BE49-F238E27FC236}">
                <a16:creationId xmlns:a16="http://schemas.microsoft.com/office/drawing/2014/main" xmlns="" id="{A1372515-DD48-4B9C-8B43-0626184F391E}"/>
              </a:ext>
            </a:extLst>
          </p:cNvPr>
          <p:cNvSpPr/>
          <p:nvPr/>
        </p:nvSpPr>
        <p:spPr>
          <a:xfrm>
            <a:off x="440582" y="1795437"/>
            <a:ext cx="5372251" cy="11739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ysClr val="windowText" lastClr="000000"/>
                </a:solidFill>
              </a:rPr>
              <a:t>liberii gândiri și religiei...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dina\Desktop\PROIECTE\Conferinta eTwinning\Drepturi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6" y="1"/>
            <a:ext cx="10827356" cy="73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9.png">
            <a:extLst>
              <a:ext uri="{FF2B5EF4-FFF2-40B4-BE49-F238E27FC236}">
                <a16:creationId xmlns:a16="http://schemas.microsoft.com/office/drawing/2014/main" xmlns="" id="{89BFD257-83E2-47BB-BBF9-1BAD665614F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"/>
            <a:ext cx="10801350" cy="7261383"/>
          </a:xfrm>
          <a:prstGeom prst="rect">
            <a:avLst/>
          </a:prstGeom>
          <a:ln/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xmlns="" id="{2E585E48-919E-40E0-841E-AC5CA0C25021}"/>
              </a:ext>
            </a:extLst>
          </p:cNvPr>
          <p:cNvSpPr/>
          <p:nvPr/>
        </p:nvSpPr>
        <p:spPr>
          <a:xfrm>
            <a:off x="568493" y="1327646"/>
            <a:ext cx="4221054" cy="108762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reptunghi: colțuri rotunjite 5">
            <a:extLst>
              <a:ext uri="{FF2B5EF4-FFF2-40B4-BE49-F238E27FC236}">
                <a16:creationId xmlns:a16="http://schemas.microsoft.com/office/drawing/2014/main" xmlns="" id="{78A82445-9CF2-4FA1-A1D5-A9D8069B295A}"/>
              </a:ext>
            </a:extLst>
          </p:cNvPr>
          <p:cNvSpPr/>
          <p:nvPr/>
        </p:nvSpPr>
        <p:spPr>
          <a:xfrm>
            <a:off x="412158" y="1327646"/>
            <a:ext cx="4687380" cy="11605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5400" dirty="0"/>
              <a:t>să fie auziți...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28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dina\Desktop\PROIECTE\Conferinta eTwinning\Drepturi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7" y="0"/>
            <a:ext cx="10853363" cy="73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7.png">
            <a:extLst>
              <a:ext uri="{FF2B5EF4-FFF2-40B4-BE49-F238E27FC236}">
                <a16:creationId xmlns:a16="http://schemas.microsoft.com/office/drawing/2014/main" xmlns="" id="{F1A56734-6EE5-4D01-AC1C-8F47FF4316C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"/>
            <a:ext cx="10801350" cy="7261383"/>
          </a:xfrm>
          <a:prstGeom prst="rect">
            <a:avLst/>
          </a:prstGeom>
          <a:ln/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xmlns="" id="{566E2E02-8CD9-4409-A423-85ACF6E42F5A}"/>
              </a:ext>
            </a:extLst>
          </p:cNvPr>
          <p:cNvSpPr/>
          <p:nvPr/>
        </p:nvSpPr>
        <p:spPr>
          <a:xfrm>
            <a:off x="667978" y="1674593"/>
            <a:ext cx="2956159" cy="3573613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reptunghi: colțuri rotunjite 4">
            <a:extLst>
              <a:ext uri="{FF2B5EF4-FFF2-40B4-BE49-F238E27FC236}">
                <a16:creationId xmlns:a16="http://schemas.microsoft.com/office/drawing/2014/main" xmlns="" id="{F79E408B-B55A-4940-AF44-EB2C2EF70173}"/>
              </a:ext>
            </a:extLst>
          </p:cNvPr>
          <p:cNvSpPr/>
          <p:nvPr/>
        </p:nvSpPr>
        <p:spPr>
          <a:xfrm>
            <a:off x="334108" y="2071661"/>
            <a:ext cx="3446584" cy="43677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2105B988-D7EF-4016-9E1C-23F93789A531}"/>
              </a:ext>
            </a:extLst>
          </p:cNvPr>
          <p:cNvSpPr/>
          <p:nvPr/>
        </p:nvSpPr>
        <p:spPr>
          <a:xfrm>
            <a:off x="462070" y="2131876"/>
            <a:ext cx="31906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la o îngrijire medicală adecvată...</a:t>
            </a:r>
          </a:p>
        </p:txBody>
      </p:sp>
    </p:spTree>
    <p:extLst>
      <p:ext uri="{BB962C8B-B14F-4D97-AF65-F5344CB8AC3E}">
        <p14:creationId xmlns:p14="http://schemas.microsoft.com/office/powerpoint/2010/main" val="41597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dina\Desktop\PROIECTE\Conferinta eTwinning\Drepturi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6" y="1"/>
            <a:ext cx="10827356" cy="73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3.png">
            <a:extLst>
              <a:ext uri="{FF2B5EF4-FFF2-40B4-BE49-F238E27FC236}">
                <a16:creationId xmlns:a16="http://schemas.microsoft.com/office/drawing/2014/main" xmlns="" id="{124CA559-755D-42C3-A35C-87AA9D5B80D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8112"/>
            <a:ext cx="10801350" cy="7242177"/>
          </a:xfrm>
          <a:prstGeom prst="rect">
            <a:avLst/>
          </a:prstGeom>
          <a:ln/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BA0320C3-7C7D-4947-AF54-D73C8BC662C1}"/>
              </a:ext>
            </a:extLst>
          </p:cNvPr>
          <p:cNvSpPr/>
          <p:nvPr/>
        </p:nvSpPr>
        <p:spPr>
          <a:xfrm>
            <a:off x="440582" y="1691855"/>
            <a:ext cx="3638350" cy="352182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reptunghi: colțuri rotunjite 3">
            <a:extLst>
              <a:ext uri="{FF2B5EF4-FFF2-40B4-BE49-F238E27FC236}">
                <a16:creationId xmlns:a16="http://schemas.microsoft.com/office/drawing/2014/main" xmlns="" id="{6C15CC7D-1C91-409F-8288-46435EC73753}"/>
              </a:ext>
            </a:extLst>
          </p:cNvPr>
          <p:cNvSpPr/>
          <p:nvPr/>
        </p:nvSpPr>
        <p:spPr>
          <a:xfrm>
            <a:off x="440582" y="2261564"/>
            <a:ext cx="3638350" cy="35218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0AD4418E-CD7D-4878-8749-285A84EE17E6}"/>
              </a:ext>
            </a:extLst>
          </p:cNvPr>
          <p:cNvSpPr/>
          <p:nvPr/>
        </p:nvSpPr>
        <p:spPr>
          <a:xfrm>
            <a:off x="440582" y="2662046"/>
            <a:ext cx="363835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ro-RO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ă fie iubiți </a:t>
            </a:r>
            <a:r>
              <a:rPr lang="ro-RO" sz="5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și respectați...</a:t>
            </a:r>
            <a:r>
              <a:rPr lang="ro-RO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6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3530" y="896813"/>
            <a:ext cx="8897816" cy="1617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Drepturile copiilor se referă la acele nevoi fundamentale necesare acestora pentru a trăi în siguranță și a-și atinge potențialul maxim de dezvoltare.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3723" y="3358662"/>
            <a:ext cx="9337431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Preocupată de asigurarea bunăstării copiilor din întreaga lume, Organizația Națiunilor Unite (ONU) a adoptat documente speciale privind drepturile copilului:</a:t>
            </a:r>
          </a:p>
          <a:p>
            <a:pPr marL="342900" indent="-342900" algn="ctr">
              <a:buFontTx/>
              <a:buChar char="-"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DeclarațiaDrepturilor Copilului (20 nov.1959)</a:t>
            </a:r>
          </a:p>
          <a:p>
            <a:pPr marL="342900" indent="-342900" algn="ctr">
              <a:buFontTx/>
              <a:buChar char="-"/>
            </a:pP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Convenția cu privire la Drepturile Copilului (20 nov.1989)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9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000">
        <p14:doors dir="vert"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dina\Desktop\PROIECTE\Conferinta eTwinning\Drepturi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6" y="1"/>
            <a:ext cx="10827356" cy="73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7.png">
            <a:extLst>
              <a:ext uri="{FF2B5EF4-FFF2-40B4-BE49-F238E27FC236}">
                <a16:creationId xmlns:a16="http://schemas.microsoft.com/office/drawing/2014/main" xmlns="" id="{592F45CF-0C7E-40ED-943D-B24B36B89DF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10801350" cy="7527031"/>
          </a:xfrm>
          <a:prstGeom prst="rect">
            <a:avLst/>
          </a:prstGeom>
          <a:ln/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A413B7F8-122C-4C61-82AD-FC4458CECFAC}"/>
              </a:ext>
            </a:extLst>
          </p:cNvPr>
          <p:cNvSpPr/>
          <p:nvPr/>
        </p:nvSpPr>
        <p:spPr>
          <a:xfrm>
            <a:off x="596918" y="1501954"/>
            <a:ext cx="3894171" cy="281400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reptunghi: colțuri rotunjite 3">
            <a:extLst>
              <a:ext uri="{FF2B5EF4-FFF2-40B4-BE49-F238E27FC236}">
                <a16:creationId xmlns:a16="http://schemas.microsoft.com/office/drawing/2014/main" xmlns="" id="{DAEB9FE7-DB72-47A5-8B14-F7451D90AB8E}"/>
              </a:ext>
            </a:extLst>
          </p:cNvPr>
          <p:cNvSpPr/>
          <p:nvPr/>
        </p:nvSpPr>
        <p:spPr>
          <a:xfrm>
            <a:off x="469006" y="1376792"/>
            <a:ext cx="3766260" cy="574497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3285CFD6-6C32-4DC7-988E-14B1D88BE344}"/>
              </a:ext>
            </a:extLst>
          </p:cNvPr>
          <p:cNvSpPr/>
          <p:nvPr/>
        </p:nvSpPr>
        <p:spPr>
          <a:xfrm>
            <a:off x="469006" y="1544385"/>
            <a:ext cx="37662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5400" b="1" dirty="0">
                <a:ln/>
                <a:solidFill>
                  <a:schemeClr val="accent3"/>
                </a:solidFill>
              </a:rPr>
              <a:t>l</a:t>
            </a:r>
            <a:r>
              <a:rPr lang="ro-RO" sz="5400" b="1" cap="none" spc="0" dirty="0">
                <a:ln/>
                <a:solidFill>
                  <a:schemeClr val="accent3"/>
                </a:solidFill>
                <a:effectLst/>
              </a:rPr>
              <a:t>a o îngrijire specială pentru nevoi speciale... </a:t>
            </a:r>
          </a:p>
        </p:txBody>
      </p:sp>
    </p:spTree>
    <p:extLst>
      <p:ext uri="{BB962C8B-B14F-4D97-AF65-F5344CB8AC3E}">
        <p14:creationId xmlns:p14="http://schemas.microsoft.com/office/powerpoint/2010/main" val="39539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dina\Desktop\PROIECTE\Conferinta eTwinning\Drepturi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6" y="1"/>
            <a:ext cx="10827356" cy="73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1.png">
            <a:extLst>
              <a:ext uri="{FF2B5EF4-FFF2-40B4-BE49-F238E27FC236}">
                <a16:creationId xmlns:a16="http://schemas.microsoft.com/office/drawing/2014/main" xmlns="" id="{E09BB381-DB58-4891-B4AA-D15F8163A3F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10801350" cy="7380288"/>
          </a:xfrm>
          <a:prstGeom prst="rect">
            <a:avLst/>
          </a:prstGeom>
          <a:ln/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8E89C4B7-7344-4616-A46F-4A2D4F278A72}"/>
              </a:ext>
            </a:extLst>
          </p:cNvPr>
          <p:cNvSpPr/>
          <p:nvPr/>
        </p:nvSpPr>
        <p:spPr>
          <a:xfrm>
            <a:off x="4675849" y="1622800"/>
            <a:ext cx="5542798" cy="206734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reptunghi: colțuri rotunjite 4">
            <a:extLst>
              <a:ext uri="{FF2B5EF4-FFF2-40B4-BE49-F238E27FC236}">
                <a16:creationId xmlns:a16="http://schemas.microsoft.com/office/drawing/2014/main" xmlns="" id="{10FB187B-D4F9-4F49-A755-1EFFE9C0474F}"/>
              </a:ext>
            </a:extLst>
          </p:cNvPr>
          <p:cNvSpPr/>
          <p:nvPr/>
        </p:nvSpPr>
        <p:spPr>
          <a:xfrm>
            <a:off x="3104508" y="1688213"/>
            <a:ext cx="7240262" cy="17356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xmlns="" id="{B37194B8-CB1B-4DC4-A5E8-F2638DA4ADC0}"/>
              </a:ext>
            </a:extLst>
          </p:cNvPr>
          <p:cNvSpPr/>
          <p:nvPr/>
        </p:nvSpPr>
        <p:spPr>
          <a:xfrm>
            <a:off x="3367791" y="2002059"/>
            <a:ext cx="67136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ro-RO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ă facă greșeli...</a:t>
            </a:r>
          </a:p>
        </p:txBody>
      </p:sp>
    </p:spTree>
    <p:extLst>
      <p:ext uri="{BB962C8B-B14F-4D97-AF65-F5344CB8AC3E}">
        <p14:creationId xmlns:p14="http://schemas.microsoft.com/office/powerpoint/2010/main" val="14389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dina\Desktop\PROIECTE\Conferinta eTwinning\Drepturi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6" y="1"/>
            <a:ext cx="10827356" cy="73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5.png">
            <a:extLst>
              <a:ext uri="{FF2B5EF4-FFF2-40B4-BE49-F238E27FC236}">
                <a16:creationId xmlns:a16="http://schemas.microsoft.com/office/drawing/2014/main" xmlns="" id="{5F78036A-1D52-4283-9A76-CBB3379CB0B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10801350" cy="7285336"/>
          </a:xfrm>
          <a:prstGeom prst="rect">
            <a:avLst/>
          </a:prstGeom>
          <a:ln/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453C7F4D-6833-4897-ABCE-777C48DE734D}"/>
              </a:ext>
            </a:extLst>
          </p:cNvPr>
          <p:cNvSpPr/>
          <p:nvPr/>
        </p:nvSpPr>
        <p:spPr>
          <a:xfrm>
            <a:off x="568492" y="1450162"/>
            <a:ext cx="3325679" cy="28485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reptunghi: colțuri rotunjite 3">
            <a:extLst>
              <a:ext uri="{FF2B5EF4-FFF2-40B4-BE49-F238E27FC236}">
                <a16:creationId xmlns:a16="http://schemas.microsoft.com/office/drawing/2014/main" xmlns="" id="{87EAAF9C-BA33-4331-9834-B2BEE05E40DD}"/>
              </a:ext>
            </a:extLst>
          </p:cNvPr>
          <p:cNvSpPr/>
          <p:nvPr/>
        </p:nvSpPr>
        <p:spPr>
          <a:xfrm>
            <a:off x="426370" y="1674592"/>
            <a:ext cx="3069858" cy="40742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xmlns="" id="{60D76228-13E7-4999-AEAD-8F1797B82C1E}"/>
              </a:ext>
            </a:extLst>
          </p:cNvPr>
          <p:cNvSpPr/>
          <p:nvPr/>
        </p:nvSpPr>
        <p:spPr>
          <a:xfrm>
            <a:off x="426370" y="2070681"/>
            <a:ext cx="306985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ro-RO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ă fie hrăniți adecvat...</a:t>
            </a:r>
          </a:p>
        </p:txBody>
      </p:sp>
    </p:spTree>
    <p:extLst>
      <p:ext uri="{BB962C8B-B14F-4D97-AF65-F5344CB8AC3E}">
        <p14:creationId xmlns:p14="http://schemas.microsoft.com/office/powerpoint/2010/main" val="31755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dina\Desktop\PROIECTE\Conferinta eTwinning\Drepturi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6" y="1"/>
            <a:ext cx="10827356" cy="73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3.png">
            <a:extLst>
              <a:ext uri="{FF2B5EF4-FFF2-40B4-BE49-F238E27FC236}">
                <a16:creationId xmlns:a16="http://schemas.microsoft.com/office/drawing/2014/main" xmlns="" id="{2E44E88F-813F-4FAD-ABD4-9E9C092E2DD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"/>
            <a:ext cx="10801350" cy="7509767"/>
          </a:xfrm>
          <a:prstGeom prst="rect">
            <a:avLst/>
          </a:prstGeom>
          <a:ln/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F6122CA7-97D7-4036-9143-47FF72BC2958}"/>
              </a:ext>
            </a:extLst>
          </p:cNvPr>
          <p:cNvSpPr/>
          <p:nvPr/>
        </p:nvSpPr>
        <p:spPr>
          <a:xfrm>
            <a:off x="881165" y="1726384"/>
            <a:ext cx="3737835" cy="3193808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reptunghi: colțuri rotunjite 3">
            <a:extLst>
              <a:ext uri="{FF2B5EF4-FFF2-40B4-BE49-F238E27FC236}">
                <a16:creationId xmlns:a16="http://schemas.microsoft.com/office/drawing/2014/main" xmlns="" id="{C0D00C2E-5030-4C08-89D7-561E07022241}"/>
              </a:ext>
            </a:extLst>
          </p:cNvPr>
          <p:cNvSpPr/>
          <p:nvPr/>
        </p:nvSpPr>
        <p:spPr>
          <a:xfrm>
            <a:off x="363958" y="1684351"/>
            <a:ext cx="4414465" cy="31938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să se relaxeze, să se joace, să se implice într-o gamă largă de activități...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dina\Desktop\PROIECTE\Conferinta eTwinning\Drepturi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6" y="1"/>
            <a:ext cx="10827356" cy="73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EABAB5E-8A58-43CC-A839-0522ADCE7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17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07BB4FCD-00D1-45D7-863A-21BB497BD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-198730"/>
            <a:ext cx="10801350" cy="75790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58536" y="1720642"/>
            <a:ext cx="6363434" cy="3388581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198" y="597875"/>
            <a:ext cx="79834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Principiile care stau la baza Convenției și care susțin legătura dintre drepturi sunt: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78876" y="2086708"/>
            <a:ext cx="566811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NEDISCRIMINAREA</a:t>
            </a:r>
          </a:p>
          <a:p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Drepturile se asigură tuturor copiilor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876" y="3229708"/>
            <a:ext cx="7936524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INTERESUL SUPERIOR</a:t>
            </a:r>
          </a:p>
          <a:p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Toți trebuie să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ționeze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așa cum este cel mai bine pentru copil.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8876" y="4507522"/>
            <a:ext cx="8604739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SUPRAVIEȚUIREA, DEZVOLTAREA, PROTECȚIA</a:t>
            </a:r>
          </a:p>
          <a:p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Copiilor trebuie să li se asigure dreptul la viață și la dezvoltare plenară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78876" y="5785339"/>
            <a:ext cx="9519139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PARTICIPAREA</a:t>
            </a:r>
          </a:p>
          <a:p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Copiii au dreptul să spună ce gândesc, iar opiniile lor să fie luate în considerare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661" y="494529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EU </a:t>
            </a:r>
            <a:r>
              <a:rPr lang="ro-RO" sz="2800" dirty="0" smtClean="0"/>
              <a:t>Ș</a:t>
            </a:r>
            <a:r>
              <a:rPr lang="en-US" sz="2800" dirty="0" smtClean="0"/>
              <a:t>I DREPTURILE MELE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3351425" y="3675185"/>
            <a:ext cx="41037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SUPRAVIEȚUIRE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33463" y="2074987"/>
            <a:ext cx="3511317" cy="11605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un anumit standard de viață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(art.27)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276" y="1652957"/>
            <a:ext cx="3341078" cy="15826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sănătate și asistență medicală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asisten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ță socială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(art.24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,26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02153" y="5253539"/>
            <a:ext cx="290146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viață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(art.6)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43404" y="1072664"/>
            <a:ext cx="2391891" cy="221566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9330"/>
            <a:ext cx="3710354" cy="2011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45" y="5179669"/>
            <a:ext cx="3710354" cy="201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0352" y="3130062"/>
            <a:ext cx="34290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PROTECȚIE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8054" y="773721"/>
            <a:ext cx="2968867" cy="1160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un nume și o naționalitate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(art.7)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73058" y="1782026"/>
            <a:ext cx="2391510" cy="1125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Reunificarea familiei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(art.10)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4962" y="3223844"/>
            <a:ext cx="2652346" cy="11723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intimitate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(art.16)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54" y="5322276"/>
            <a:ext cx="3428996" cy="11488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Protecție împotriva abuzului și neglijării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(art.19)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3735" y="4366846"/>
            <a:ext cx="2110155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Adopție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(art.21)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75685" y="943707"/>
            <a:ext cx="287508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Separarea de părinți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(art.9)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70177" y="5298831"/>
            <a:ext cx="269044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Copii refugiați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(art.22)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2592" y="2315427"/>
            <a:ext cx="2998177" cy="20514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Munca copilului,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Protecție împotriva exploatării economice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(art.32)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40" y="5452882"/>
            <a:ext cx="3110495" cy="1686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77" y="-1"/>
            <a:ext cx="3115777" cy="16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23494" y="2960077"/>
            <a:ext cx="39213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DEZVOLTARE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29400" y="4448914"/>
            <a:ext cx="3402624" cy="12660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copiilor cu dizabilități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(art.23)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4448914"/>
            <a:ext cx="4422531" cy="13950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timp liber, recreere și activități culturale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(art.31)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7263" y="1201616"/>
            <a:ext cx="339383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educație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(art.28,29)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9034" y="216877"/>
            <a:ext cx="2514600" cy="249701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89985" y="1248508"/>
            <a:ext cx="2848707" cy="263769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40" y="5715006"/>
            <a:ext cx="3110495" cy="16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2430" y="2479429"/>
            <a:ext cx="35872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Times New Roman" pitchFamily="18" charset="0"/>
                <a:cs typeface="Times New Roman" pitchFamily="18" charset="0"/>
              </a:rPr>
              <a:t>PARTICIPARE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4062" y="785446"/>
            <a:ext cx="3903784" cy="1336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libertatea de gândire, conștiință și religie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art.14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,30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63506" y="3675184"/>
            <a:ext cx="3259016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Libertatea de asociere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(art.15)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0290" y="3768969"/>
            <a:ext cx="2883877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 la informații</a:t>
            </a:r>
          </a:p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(art.17)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09692" y="785446"/>
            <a:ext cx="3200399" cy="13891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Dreptul la libertatea de opinie și exprimare</a:t>
            </a:r>
          </a:p>
          <a:p>
            <a:pPr algn="ctr"/>
            <a:r>
              <a:rPr lang="ro-RO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art.12,13)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64167" y="3996409"/>
            <a:ext cx="3499339" cy="3022235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0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dina\Desktop\cop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77403"/>
            <a:ext cx="62674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92" y="2942195"/>
            <a:ext cx="6159014" cy="4438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4196" y="2523575"/>
            <a:ext cx="6130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DREPTURI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ȘI RESPONSABILITĂȚI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5.png">
            <a:extLst>
              <a:ext uri="{FF2B5EF4-FFF2-40B4-BE49-F238E27FC236}">
                <a16:creationId xmlns:a16="http://schemas.microsoft.com/office/drawing/2014/main" xmlns="" id="{0BDFD692-76F9-4A4E-9527-C3CA46969C9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"/>
            <a:ext cx="10801350" cy="7509767"/>
          </a:xfrm>
          <a:prstGeom prst="rect">
            <a:avLst/>
          </a:prstGeom>
          <a:ln/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xmlns="" id="{75E536F4-D430-4068-8E7D-7ACBA8A984A6}"/>
              </a:ext>
            </a:extLst>
          </p:cNvPr>
          <p:cNvSpPr/>
          <p:nvPr/>
        </p:nvSpPr>
        <p:spPr>
          <a:xfrm>
            <a:off x="866950" y="1622800"/>
            <a:ext cx="4050506" cy="3659932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reptunghi: colțuri rotunjite 5">
            <a:extLst>
              <a:ext uri="{FF2B5EF4-FFF2-40B4-BE49-F238E27FC236}">
                <a16:creationId xmlns:a16="http://schemas.microsoft.com/office/drawing/2014/main" xmlns="" id="{40A74026-3E59-443E-A2E6-B077101DFC29}"/>
              </a:ext>
            </a:extLst>
          </p:cNvPr>
          <p:cNvSpPr/>
          <p:nvPr/>
        </p:nvSpPr>
        <p:spPr>
          <a:xfrm>
            <a:off x="454794" y="2028501"/>
            <a:ext cx="4292116" cy="4877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800" dirty="0">
                <a:solidFill>
                  <a:sysClr val="windowText" lastClr="000000"/>
                </a:solidFill>
              </a:rPr>
              <a:t>la un mediu curat, acasă, la școală sau oriunde  s-ar afla...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</TotalTime>
  <Words>370</Words>
  <Application>Microsoft Office PowerPoint</Application>
  <PresentationFormat>Custom</PresentationFormat>
  <Paragraphs>67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Drepturile                   Responsabilitățile                                                Copiilor</dc:title>
  <dc:creator>Boubatrin Svetlana</dc:creator>
  <cp:lastModifiedBy>Didina</cp:lastModifiedBy>
  <cp:revision>41</cp:revision>
  <dcterms:created xsi:type="dcterms:W3CDTF">2018-11-26T13:05:49Z</dcterms:created>
  <dcterms:modified xsi:type="dcterms:W3CDTF">2019-01-20T15:56:26Z</dcterms:modified>
</cp:coreProperties>
</file>